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0"/>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57"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359" r:id="rId32"/>
    <p:sldId id="360" r:id="rId33"/>
    <p:sldId id="291" r:id="rId34"/>
    <p:sldId id="292" r:id="rId35"/>
    <p:sldId id="351" r:id="rId36"/>
    <p:sldId id="330" r:id="rId37"/>
    <p:sldId id="331" r:id="rId38"/>
    <p:sldId id="332" r:id="rId39"/>
    <p:sldId id="353" r:id="rId40"/>
    <p:sldId id="354" r:id="rId41"/>
    <p:sldId id="355" r:id="rId42"/>
    <p:sldId id="333" r:id="rId43"/>
    <p:sldId id="293" r:id="rId44"/>
    <p:sldId id="298" r:id="rId45"/>
    <p:sldId id="299" r:id="rId46"/>
    <p:sldId id="300" r:id="rId47"/>
    <p:sldId id="352" r:id="rId48"/>
    <p:sldId id="313" r:id="rId49"/>
    <p:sldId id="301" r:id="rId50"/>
    <p:sldId id="302" r:id="rId51"/>
    <p:sldId id="303" r:id="rId52"/>
    <p:sldId id="305" r:id="rId53"/>
    <p:sldId id="304" r:id="rId54"/>
    <p:sldId id="306" r:id="rId55"/>
    <p:sldId id="307" r:id="rId56"/>
    <p:sldId id="309" r:id="rId57"/>
    <p:sldId id="308" r:id="rId58"/>
    <p:sldId id="297" r:id="rId59"/>
    <p:sldId id="346" r:id="rId60"/>
    <p:sldId id="347" r:id="rId61"/>
    <p:sldId id="314" r:id="rId62"/>
    <p:sldId id="295" r:id="rId63"/>
    <p:sldId id="296" r:id="rId64"/>
    <p:sldId id="358" r:id="rId65"/>
    <p:sldId id="316" r:id="rId66"/>
    <p:sldId id="319" r:id="rId67"/>
    <p:sldId id="361" r:id="rId68"/>
    <p:sldId id="270" r:id="rId69"/>
    <p:sldId id="364" r:id="rId70"/>
    <p:sldId id="363" r:id="rId71"/>
    <p:sldId id="362" r:id="rId72"/>
    <p:sldId id="317" r:id="rId73"/>
    <p:sldId id="318" r:id="rId74"/>
    <p:sldId id="310" r:id="rId75"/>
    <p:sldId id="324" r:id="rId76"/>
    <p:sldId id="320" r:id="rId77"/>
    <p:sldId id="356" r:id="rId78"/>
    <p:sldId id="321" r:id="rId79"/>
    <p:sldId id="322" r:id="rId80"/>
    <p:sldId id="323" r:id="rId81"/>
    <p:sldId id="268" r:id="rId82"/>
    <p:sldId id="329" r:id="rId83"/>
    <p:sldId id="325" r:id="rId84"/>
    <p:sldId id="326" r:id="rId85"/>
    <p:sldId id="327" r:id="rId86"/>
    <p:sldId id="328" r:id="rId87"/>
    <p:sldId id="275" r:id="rId88"/>
    <p:sldId id="350" r:id="rId89"/>
  </p:sldIdLst>
  <p:sldSz cx="18288000" cy="10287000"/>
  <p:notesSz cx="6858000" cy="9144000"/>
  <p:embeddedFontLst>
    <p:embeddedFont>
      <p:font typeface="Calibri" panose="020F0502020204030204" pitchFamily="34" charset="0"/>
      <p:regular r:id="rId91"/>
      <p:bold r:id="rId92"/>
      <p:italic r:id="rId93"/>
      <p:boldItalic r:id="rId94"/>
    </p:embeddedFont>
    <p:embeddedFont>
      <p:font typeface="Cambria Math" panose="02040503050406030204" pitchFamily="18" charset="0"/>
      <p:regular r:id="rId95"/>
    </p:embeddedFont>
    <p:embeddedFont>
      <p:font typeface="Consolas" panose="020B0609020204030204" pitchFamily="49" charset="0"/>
      <p:regular r:id="rId96"/>
      <p:bold r:id="rId97"/>
      <p:italic r:id="rId98"/>
      <p:boldItalic r:id="rId99"/>
    </p:embeddedFont>
    <p:embeddedFont>
      <p:font typeface="Gidole" panose="02000503000000000000" pitchFamily="2" charset="0"/>
      <p:regular r:id="rId100"/>
    </p:embeddedFont>
    <p:embeddedFont>
      <p:font typeface="Impact" panose="020B0806030902050204" pitchFamily="34" charset="0"/>
      <p:regular r:id="rId101"/>
    </p:embeddedFont>
    <p:embeddedFont>
      <p:font typeface="League Spartan" panose="020B0604020202020204" charset="0"/>
      <p:regular r:id="rId102"/>
    </p:embeddedFont>
    <p:embeddedFont>
      <p:font typeface="Open Sans Extra Bold" panose="020B0604020202020204" charset="0"/>
      <p:regular r:id="rId103"/>
    </p:embeddedFont>
    <p:embeddedFont>
      <p:font typeface="Roboto Mono"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359"/>
            <p14:sldId id="360"/>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46"/>
            <p14:sldId id="347"/>
            <p14:sldId id="314"/>
          </p14:sldIdLst>
        </p14:section>
        <p14:section name="3. t-tests for business impact" id="{4A105B42-97ED-4D16-9FCD-B81D11DB0110}">
          <p14:sldIdLst>
            <p14:sldId id="295"/>
            <p14:sldId id="296"/>
            <p14:sldId id="358"/>
            <p14:sldId id="316"/>
            <p14:sldId id="319"/>
            <p14:sldId id="361"/>
            <p14:sldId id="270"/>
            <p14:sldId id="364"/>
            <p14:sldId id="363"/>
            <p14:sldId id="36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varScale="1">
        <p:scale>
          <a:sx n="59" d="100"/>
          <a:sy n="59" d="100"/>
        </p:scale>
        <p:origin x="466" y="-10"/>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 good hypothesis will meet a few criteria: </a:t>
            </a:r>
          </a:p>
          <a:p>
            <a:r>
              <a:rPr lang="en-US" dirty="0"/>
              <a:t>First, it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832372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a:p>
            <a:r>
              <a:rPr lang="en-US" dirty="0"/>
              <a:t>Take a moment to fill out the rest of these correctly.</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215835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5779009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www.katemarshallmaths.com/chapter-3-bell-shaped-distribution.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hyperlink" Target="https://www.katemarshallmaths.com/chapter-3-bell-shaped-distribution.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99366" y="3791893"/>
            <a:ext cx="17907000" cy="3540932"/>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hypothesis: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hypothesis: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p:spTree>
    <p:extLst>
      <p:ext uri="{BB962C8B-B14F-4D97-AF65-F5344CB8AC3E}">
        <p14:creationId xmlns:p14="http://schemas.microsoft.com/office/powerpoint/2010/main" val="1932104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917761" y="4690403"/>
                <a:ext cx="6549839" cy="4524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b="0" i="1" smtClean="0">
                              <a:latin typeface="Cambria Math" panose="02040503050406030204" pitchFamily="18" charset="0"/>
                            </a:rPr>
                            <m:t>𝐻</m:t>
                          </m:r>
                        </m:e>
                        <m:sub>
                          <m:r>
                            <a:rPr lang="en-US" sz="7200" b="0" i="1" smtClean="0">
                              <a:latin typeface="Cambria Math" panose="02040503050406030204" pitchFamily="18" charset="0"/>
                            </a:rPr>
                            <m:t>𝑜</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𝜇</m:t>
                          </m:r>
                        </m:e>
                        <m:sub>
                          <m:r>
                            <a:rPr lang="en-US" sz="7200" b="0" i="1" smtClean="0">
                              <a:latin typeface="Cambria Math" panose="02040503050406030204" pitchFamily="18" charset="0"/>
                            </a:rPr>
                            <m:t>2</m:t>
                          </m:r>
                        </m:sub>
                      </m:sSub>
                      <m:r>
                        <a:rPr lang="en-US" sz="7200" b="0" i="1" smtClean="0">
                          <a:latin typeface="Cambria Math" panose="02040503050406030204" pitchFamily="18" charset="0"/>
                        </a:rPr>
                        <m:t>=0</m:t>
                      </m:r>
                    </m:oMath>
                  </m:oMathPara>
                </a14:m>
                <a:endParaRPr lang="en-US" sz="7200" b="0" dirty="0">
                  <a:latin typeface="Gidole" panose="02000503000000000000" charset="0"/>
                </a:endParaRPr>
              </a:p>
              <a:p>
                <a:endParaRPr lang="en-US" sz="72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𝐻</m:t>
                          </m:r>
                        </m:e>
                        <m:sub>
                          <m:r>
                            <a:rPr lang="en-US" sz="7200" b="0" i="1" smtClean="0">
                              <a:latin typeface="Cambria Math" panose="02040503050406030204" pitchFamily="18" charset="0"/>
                            </a:rPr>
                            <m:t>𝑎</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1</m:t>
                          </m:r>
                        </m:sub>
                      </m:sSub>
                      <m:r>
                        <a:rPr lang="en-US" sz="7200" i="1">
                          <a:latin typeface="Cambria Math" panose="02040503050406030204" pitchFamily="18" charset="0"/>
                        </a:rPr>
                        <m:t>−</m:t>
                      </m:r>
                      <m:sSub>
                        <m:sSubPr>
                          <m:ctrlPr>
                            <a:rPr lang="en-US" sz="7200" i="1">
                              <a:latin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𝜇</m:t>
                          </m:r>
                        </m:e>
                        <m:sub>
                          <m:r>
                            <a:rPr lang="en-US" sz="7200" i="1">
                              <a:latin typeface="Cambria Math" panose="02040503050406030204" pitchFamily="18" charset="0"/>
                            </a:rPr>
                            <m:t>2</m:t>
                          </m:r>
                        </m:sub>
                      </m:sSub>
                      <m:r>
                        <a:rPr lang="en-US" sz="7200" i="1" smtClean="0">
                          <a:latin typeface="Cambria Math" panose="02040503050406030204" pitchFamily="18" charset="0"/>
                          <a:ea typeface="Cambria Math" panose="02040503050406030204" pitchFamily="18" charset="0"/>
                        </a:rPr>
                        <m:t>≠</m:t>
                      </m:r>
                      <m:r>
                        <a:rPr lang="en-US" sz="7200" i="1">
                          <a:latin typeface="Cambria Math" panose="02040503050406030204" pitchFamily="18" charset="0"/>
                        </a:rPr>
                        <m:t>0</m:t>
                      </m:r>
                    </m:oMath>
                  </m:oMathPara>
                </a14:m>
                <a:endParaRPr lang="en-US" sz="7200" b="0" dirty="0">
                  <a:latin typeface="Gidole" panose="02000503000000000000" charset="0"/>
                </a:endParaRPr>
              </a:p>
              <a:p>
                <a:endParaRPr lang="en-US" sz="72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917761" y="4690403"/>
                <a:ext cx="6549839" cy="4524315"/>
              </a:xfrm>
              <a:prstGeom prst="rect">
                <a:avLst/>
              </a:prstGeom>
              <a:blipFill>
                <a:blip r:embed="rId4"/>
                <a:stretch>
                  <a:fillRect/>
                </a:stretch>
              </a:blipFill>
            </p:spPr>
            <p:txBody>
              <a:bodyPr/>
              <a:lstStyle/>
              <a:p>
                <a:r>
                  <a:rPr lang="en-US">
                    <a:noFill/>
                  </a:rPr>
                  <a:t> </a:t>
                </a:r>
              </a:p>
            </p:txBody>
          </p:sp>
        </mc:Fallback>
      </mc:AlternateContent>
      <p:sp>
        <p:nvSpPr>
          <p:cNvPr id="6" name="TextBox 10">
            <a:extLst>
              <a:ext uri="{FF2B5EF4-FFF2-40B4-BE49-F238E27FC236}">
                <a16:creationId xmlns:a16="http://schemas.microsoft.com/office/drawing/2014/main" id="{DB8FA314-AC10-4145-93F7-3F34889201FD}"/>
              </a:ext>
            </a:extLst>
          </p:cNvPr>
          <p:cNvSpPr txBox="1"/>
          <p:nvPr/>
        </p:nvSpPr>
        <p:spPr>
          <a:xfrm>
            <a:off x="7637931" y="4872747"/>
            <a:ext cx="10345269" cy="4308872"/>
          </a:xfrm>
          <a:prstGeom prst="rect">
            <a:avLst/>
          </a:prstGeom>
        </p:spPr>
        <p:txBody>
          <a:bodyPr wrap="square" lIns="0" tIns="0" rIns="0" bIns="0" rtlCol="0" anchor="t">
            <a:spAutoFit/>
          </a:bodyPr>
          <a:lstStyle/>
          <a:p>
            <a:pPr marL="346710" lvl="1"/>
            <a:r>
              <a:rPr lang="en-US" sz="4000" dirty="0">
                <a:solidFill>
                  <a:srgbClr val="000000"/>
                </a:solidFill>
                <a:latin typeface="Gidole" panose="020B0604020202020204" charset="0"/>
              </a:rPr>
              <a:t>Null hypothesis: there is no difference in the average sale price of homes with and without air conditioning.</a:t>
            </a:r>
          </a:p>
          <a:p>
            <a:pPr marL="346710" lvl="1"/>
            <a:endParaRPr lang="en-US" sz="4000" dirty="0">
              <a:solidFill>
                <a:srgbClr val="000000"/>
              </a:solidFill>
              <a:latin typeface="Gidole" panose="020B0604020202020204" charset="0"/>
            </a:endParaRPr>
          </a:p>
          <a:p>
            <a:pPr marL="346710" lvl="1"/>
            <a:r>
              <a:rPr lang="en-US" sz="4000" dirty="0">
                <a:solidFill>
                  <a:srgbClr val="000000"/>
                </a:solidFill>
                <a:latin typeface="Gidole" panose="020B0604020202020204" charset="0"/>
              </a:rPr>
              <a:t>Alternative hypothesis: there is a difference in the average sale price of homes with and without air conditioning. </a:t>
            </a:r>
          </a:p>
        </p:txBody>
      </p:sp>
    </p:spTree>
    <p:extLst>
      <p:ext uri="{BB962C8B-B14F-4D97-AF65-F5344CB8AC3E}">
        <p14:creationId xmlns:p14="http://schemas.microsoft.com/office/powerpoint/2010/main" val="883279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83681362"/>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endParaRPr lang="en-US" sz="3200" dirty="0">
                        <a:latin typeface="Gidole" panose="020B0604020202020204" charset="0"/>
                      </a:endParaRP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382604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extLst>
      <p:ext uri="{BB962C8B-B14F-4D97-AF65-F5344CB8AC3E}">
        <p14:creationId xmlns:p14="http://schemas.microsoft.com/office/powerpoint/2010/main" val="1430853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1853722" y="1811684"/>
                <a:ext cx="13639800" cy="3365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𝑋</m:t>
                              </m:r>
                            </m:e>
                            <m:sub>
                              <m:r>
                                <a:rPr lang="en-US" sz="7200" b="0" i="1" smtClean="0">
                                  <a:latin typeface="Cambria Math" panose="02040503050406030204" pitchFamily="18" charset="0"/>
                                </a:rPr>
                                <m:t>1</m:t>
                              </m:r>
                            </m:sub>
                          </m:sSub>
                        </m:e>
                      </m:acc>
                      <m:r>
                        <a:rPr lang="en-US" sz="7200" b="1" i="1" smtClean="0">
                          <a:latin typeface="Cambria Math" panose="02040503050406030204" pitchFamily="18" charset="0"/>
                        </a:rPr>
                        <m:t>−</m:t>
                      </m:r>
                      <m:acc>
                        <m:accPr>
                          <m:chr m:val="̅"/>
                          <m:ctrlPr>
                            <a:rPr lang="en-US" sz="7200" i="1">
                              <a:latin typeface="Cambria Math" panose="02040503050406030204" pitchFamily="18" charset="0"/>
                            </a:rPr>
                          </m:ctrlPr>
                        </m:accPr>
                        <m:e>
                          <m:sSub>
                            <m:sSubPr>
                              <m:ctrlPr>
                                <a:rPr lang="en-US" sz="7200" i="1" smtClean="0">
                                  <a:latin typeface="Cambria Math" panose="02040503050406030204" pitchFamily="18" charset="0"/>
                                </a:rPr>
                              </m:ctrlPr>
                            </m:sSubPr>
                            <m:e>
                              <m:r>
                                <a:rPr lang="en-US" sz="7200" i="1">
                                  <a:latin typeface="Cambria Math" panose="02040503050406030204" pitchFamily="18" charset="0"/>
                                </a:rPr>
                                <m:t>𝑋</m:t>
                              </m:r>
                            </m:e>
                            <m:sub>
                              <m:r>
                                <a:rPr lang="en-US" sz="7200" b="0" i="1" smtClean="0">
                                  <a:latin typeface="Cambria Math" panose="02040503050406030204" pitchFamily="18" charset="0"/>
                                </a:rPr>
                                <m:t>2</m:t>
                              </m:r>
                            </m:sub>
                          </m:sSub>
                        </m:e>
                      </m:acc>
                      <m:r>
                        <a:rPr lang="en-US" sz="7200" b="1" i="1" smtClean="0">
                          <a:latin typeface="Cambria Math" panose="02040503050406030204" pitchFamily="18" charset="0"/>
                        </a:rPr>
                        <m:t>)</m:t>
                      </m:r>
                      <m:r>
                        <a:rPr lang="en-US" sz="7200" b="1"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rad>
                        <m:radPr>
                          <m:degHide m:val="on"/>
                          <m:ctrlPr>
                            <a:rPr lang="en-US" sz="7200" b="0" i="1" smtClean="0">
                              <a:latin typeface="Cambria Math" panose="02040503050406030204" pitchFamily="18" charset="0"/>
                              <a:ea typeface="Cambria Math" panose="02040503050406030204" pitchFamily="18" charset="0"/>
                            </a:rPr>
                          </m:ctrlPr>
                        </m:radPr>
                        <m:deg/>
                        <m:e>
                          <m:f>
                            <m:fPr>
                              <m:ctrlPr>
                                <a:rPr lang="en-US" sz="7200" b="0" i="1" smtClean="0">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i="1">
                                      <a:latin typeface="Cambria Math" panose="02040503050406030204" pitchFamily="18" charset="0"/>
                                      <a:ea typeface="Cambria Math" panose="02040503050406030204" pitchFamily="18" charset="0"/>
                                    </a:rPr>
                                    <m:t>1</m:t>
                                  </m:r>
                                </m:sub>
                                <m:sup>
                                  <m:r>
                                    <a:rPr lang="en-US" sz="7200" i="1">
                                      <a:latin typeface="Cambria Math" panose="02040503050406030204" pitchFamily="18" charset="0"/>
                                      <a:ea typeface="Cambria Math" panose="02040503050406030204" pitchFamily="18" charset="0"/>
                                    </a:rPr>
                                    <m:t>2</m:t>
                                  </m:r>
                                </m:sup>
                              </m:sSubSup>
                            </m:num>
                            <m:den>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1</m:t>
                                  </m:r>
                                </m:sub>
                              </m:sSub>
                            </m:den>
                          </m:f>
                          <m:r>
                            <a:rPr lang="en-US" sz="7200" b="0" i="1" smtClean="0">
                              <a:latin typeface="Cambria Math" panose="02040503050406030204" pitchFamily="18" charset="0"/>
                              <a:ea typeface="Cambria Math" panose="02040503050406030204" pitchFamily="18" charset="0"/>
                            </a:rPr>
                            <m:t>+</m:t>
                          </m:r>
                          <m:f>
                            <m:fPr>
                              <m:ctrlPr>
                                <a:rPr lang="en-US" sz="7200" i="1">
                                  <a:latin typeface="Cambria Math" panose="02040503050406030204" pitchFamily="18" charset="0"/>
                                  <a:ea typeface="Cambria Math" panose="02040503050406030204" pitchFamily="18" charset="0"/>
                                </a:rPr>
                              </m:ctrlPr>
                            </m:fPr>
                            <m:num>
                              <m:sSubSup>
                                <m:sSubSupPr>
                                  <m:ctrlPr>
                                    <a:rPr lang="en-US" sz="7200" i="1">
                                      <a:latin typeface="Cambria Math" panose="02040503050406030204" pitchFamily="18" charset="0"/>
                                      <a:ea typeface="Cambria Math" panose="02040503050406030204" pitchFamily="18" charset="0"/>
                                    </a:rPr>
                                  </m:ctrlPr>
                                </m:sSubSupPr>
                                <m:e>
                                  <m:r>
                                    <a:rPr lang="en-US" sz="7200" i="1">
                                      <a:latin typeface="Cambria Math" panose="02040503050406030204" pitchFamily="18" charset="0"/>
                                      <a:ea typeface="Cambria Math" panose="02040503050406030204" pitchFamily="18" charset="0"/>
                                    </a:rPr>
                                    <m:t>𝑠</m:t>
                                  </m:r>
                                </m:e>
                                <m:sub>
                                  <m:r>
                                    <a:rPr lang="en-US" sz="7200" b="0" i="1" smtClean="0">
                                      <a:latin typeface="Cambria Math" panose="02040503050406030204" pitchFamily="18" charset="0"/>
                                      <a:ea typeface="Cambria Math" panose="02040503050406030204" pitchFamily="18" charset="0"/>
                                    </a:rPr>
                                    <m:t>2</m:t>
                                  </m:r>
                                </m:sub>
                                <m:sup>
                                  <m:r>
                                    <a:rPr lang="en-US" sz="7200" i="1">
                                      <a:latin typeface="Cambria Math" panose="02040503050406030204" pitchFamily="18" charset="0"/>
                                      <a:ea typeface="Cambria Math" panose="02040503050406030204" pitchFamily="18" charset="0"/>
                                    </a:rPr>
                                    <m:t>2</m:t>
                                  </m:r>
                                </m:sup>
                              </m:sSubSup>
                            </m:num>
                            <m:den>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𝑛</m:t>
                                  </m:r>
                                </m:e>
                                <m:sub>
                                  <m:r>
                                    <a:rPr lang="en-US" sz="7200" b="0" i="1" smtClean="0">
                                      <a:latin typeface="Cambria Math" panose="02040503050406030204" pitchFamily="18" charset="0"/>
                                      <a:ea typeface="Cambria Math" panose="02040503050406030204" pitchFamily="18" charset="0"/>
                                    </a:rPr>
                                    <m:t>2</m:t>
                                  </m:r>
                                </m:sub>
                              </m:sSub>
                            </m:den>
                          </m:f>
                        </m:e>
                      </m:rad>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1853722" y="1811684"/>
                <a:ext cx="13639800" cy="3365858"/>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p:cxnSp>
        <p:nvCxnSpPr>
          <p:cNvPr id="8" name="Straight Arrow Connector 7">
            <a:extLst>
              <a:ext uri="{FF2B5EF4-FFF2-40B4-BE49-F238E27FC236}">
                <a16:creationId xmlns:a16="http://schemas.microsoft.com/office/drawing/2014/main" id="{130F9F87-2B83-4029-98A9-14E57FDF3DE7}"/>
              </a:ext>
            </a:extLst>
          </p:cNvPr>
          <p:cNvCxnSpPr>
            <a:cxnSpLocks/>
            <a:endCxn id="9" idx="0"/>
          </p:cNvCxnSpPr>
          <p:nvPr/>
        </p:nvCxnSpPr>
        <p:spPr>
          <a:xfrm flipH="1">
            <a:off x="4299496" y="4974591"/>
            <a:ext cx="3142" cy="146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502992" y="6438900"/>
            <a:ext cx="3593008" cy="1569660"/>
          </a:xfrm>
          <a:prstGeom prst="rect">
            <a:avLst/>
          </a:prstGeom>
          <a:noFill/>
        </p:spPr>
        <p:txBody>
          <a:bodyPr wrap="square" rtlCol="0">
            <a:spAutoFit/>
          </a:bodyPr>
          <a:lstStyle/>
          <a:p>
            <a:r>
              <a:rPr lang="en-US" sz="3200" b="1" dirty="0">
                <a:latin typeface="Gidole" panose="02000503000000000000" charset="0"/>
              </a:rPr>
              <a:t>Point estimate (difference in sample means)</a:t>
            </a:r>
          </a:p>
        </p:txBody>
      </p:sp>
      <p:sp>
        <p:nvSpPr>
          <p:cNvPr id="14" name="TextBox 13">
            <a:extLst>
              <a:ext uri="{FF2B5EF4-FFF2-40B4-BE49-F238E27FC236}">
                <a16:creationId xmlns:a16="http://schemas.microsoft.com/office/drawing/2014/main" id="{24BD5C47-5B0E-4A79-843E-2A73A4F70C15}"/>
              </a:ext>
            </a:extLst>
          </p:cNvPr>
          <p:cNvSpPr txBox="1"/>
          <p:nvPr/>
        </p:nvSpPr>
        <p:spPr>
          <a:xfrm>
            <a:off x="11201400" y="6286500"/>
            <a:ext cx="3883058" cy="2062103"/>
          </a:xfrm>
          <a:prstGeom prst="rect">
            <a:avLst/>
          </a:prstGeom>
          <a:noFill/>
        </p:spPr>
        <p:txBody>
          <a:bodyPr wrap="square" rtlCol="0">
            <a:spAutoFit/>
          </a:bodyPr>
          <a:lstStyle/>
          <a:p>
            <a:r>
              <a:rPr lang="en-US" sz="3200" b="1" dirty="0">
                <a:latin typeface="Gidole" panose="02000503000000000000" charset="0"/>
              </a:rPr>
              <a:t>Margin of error</a:t>
            </a:r>
          </a:p>
          <a:p>
            <a:r>
              <a:rPr lang="en-US" sz="3200" b="1" dirty="0">
                <a:latin typeface="Gidole" panose="02000503000000000000" charset="0"/>
              </a:rPr>
              <a:t>(Critical value * standard error of difference)</a:t>
            </a:r>
          </a:p>
        </p:txBody>
      </p:sp>
      <p:sp>
        <p:nvSpPr>
          <p:cNvPr id="25" name="Rectangle 24">
            <a:extLst>
              <a:ext uri="{FF2B5EF4-FFF2-40B4-BE49-F238E27FC236}">
                <a16:creationId xmlns:a16="http://schemas.microsoft.com/office/drawing/2014/main" id="{25DA9CAA-09FF-4C1C-AB16-1679AC30AF85}"/>
              </a:ext>
            </a:extLst>
          </p:cNvPr>
          <p:cNvSpPr/>
          <p:nvPr/>
        </p:nvSpPr>
        <p:spPr>
          <a:xfrm>
            <a:off x="4221319" y="2476180"/>
            <a:ext cx="4084481" cy="23625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11201400" y="5195592"/>
            <a:ext cx="228600" cy="93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904A34-4CF8-456B-9E3F-4501ABDB32AC}"/>
              </a:ext>
            </a:extLst>
          </p:cNvPr>
          <p:cNvSpPr/>
          <p:nvPr/>
        </p:nvSpPr>
        <p:spPr>
          <a:xfrm>
            <a:off x="9057277" y="1759592"/>
            <a:ext cx="6563723" cy="33839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4431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housing-viz.xlsx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Statistically test and 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1890</TotalTime>
  <Words>7355</Words>
  <Application>Microsoft Office PowerPoint</Application>
  <PresentationFormat>Custom</PresentationFormat>
  <Paragraphs>641</Paragraphs>
  <Slides>88</Slides>
  <Notes>83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League Spartan</vt:lpstr>
      <vt:lpstr>Open Sans Extra Bold</vt:lpstr>
      <vt:lpstr>Calibri</vt:lpstr>
      <vt:lpstr>Impact</vt:lpstr>
      <vt:lpstr>Roboto Mono</vt:lpstr>
      <vt:lpstr>Gidole Bold</vt:lpstr>
      <vt:lpstr>Cambria Math</vt:lpstr>
      <vt:lpstr>League Spartan Italics</vt:lpstr>
      <vt:lpstr>Arial</vt:lpstr>
      <vt:lpstr>Consolas</vt:lpstr>
      <vt:lpstr>League Spartan Bold</vt:lpstr>
      <vt:lpstr>Gidole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166</cp:revision>
  <dcterms:created xsi:type="dcterms:W3CDTF">2006-08-16T00:00:00Z</dcterms:created>
  <dcterms:modified xsi:type="dcterms:W3CDTF">2020-06-28T21:19:13Z</dcterms:modified>
  <dc:identifier>DADurESpNu8</dc:identifier>
</cp:coreProperties>
</file>